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56" r:id="rId2"/>
    <p:sldId id="305" r:id="rId3"/>
    <p:sldId id="308" r:id="rId4"/>
    <p:sldId id="309" r:id="rId5"/>
    <p:sldId id="258" r:id="rId6"/>
    <p:sldId id="311" r:id="rId7"/>
    <p:sldId id="312" r:id="rId8"/>
    <p:sldId id="313" r:id="rId9"/>
    <p:sldId id="314" r:id="rId10"/>
    <p:sldId id="315" r:id="rId11"/>
    <p:sldId id="259" r:id="rId12"/>
    <p:sldId id="316" r:id="rId13"/>
    <p:sldId id="317" r:id="rId14"/>
    <p:sldId id="318" r:id="rId15"/>
    <p:sldId id="319" r:id="rId16"/>
    <p:sldId id="320" r:id="rId17"/>
    <p:sldId id="321" r:id="rId18"/>
    <p:sldId id="322" r:id="rId19"/>
    <p:sldId id="324" r:id="rId20"/>
    <p:sldId id="325" r:id="rId21"/>
    <p:sldId id="326"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Montserrat ExtraBold" panose="00000900000000000000" pitchFamily="2" charset="0"/>
      <p:bold r:id="rId28"/>
      <p:italic r:id="rId29"/>
      <p:boldItalic r:id="rId30"/>
    </p:embeddedFont>
    <p:embeddedFont>
      <p:font typeface="Montserrat ExtraLight" panose="000003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31DCF-23CA-469F-81A2-84113D3A693F}">
  <a:tblStyle styleId="{DF131DCF-23CA-469F-81A2-84113D3A69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38"/>
  </p:normalViewPr>
  <p:slideViewPr>
    <p:cSldViewPr snapToGrid="0">
      <p:cViewPr varScale="1">
        <p:scale>
          <a:sx n="146" d="100"/>
          <a:sy n="146"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015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512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902334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72902334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938500" y="445025"/>
            <a:ext cx="47022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p:cSld name="TITLE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285500" y="2832875"/>
            <a:ext cx="3657300" cy="6447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56" name="Google Shape;56;p15"/>
          <p:cNvSpPr txBox="1">
            <a:spLocks noGrp="1"/>
          </p:cNvSpPr>
          <p:nvPr>
            <p:ph type="subTitle" idx="1"/>
          </p:nvPr>
        </p:nvSpPr>
        <p:spPr>
          <a:xfrm>
            <a:off x="4144050" y="3549850"/>
            <a:ext cx="394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8" r:id="rId5"/>
    <p:sldLayoutId id="2147483659" r:id="rId6"/>
    <p:sldLayoutId id="2147483660" r:id="rId7"/>
    <p:sldLayoutId id="2147483661" r:id="rId8"/>
    <p:sldLayoutId id="2147483662"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Báo</a:t>
            </a:r>
            <a:r>
              <a:rPr lang="en" dirty="0"/>
              <a:t> </a:t>
            </a:r>
            <a:r>
              <a:rPr lang="en" dirty="0" err="1"/>
              <a:t>cáo</a:t>
            </a:r>
            <a:r>
              <a:rPr lang="en" dirty="0"/>
              <a:t> </a:t>
            </a:r>
            <a:r>
              <a:rPr lang="en" dirty="0" err="1"/>
              <a:t>đồ</a:t>
            </a:r>
            <a:r>
              <a:rPr lang="en" dirty="0"/>
              <a:t> </a:t>
            </a:r>
            <a:r>
              <a:rPr lang="en" dirty="0" err="1"/>
              <a:t>án</a:t>
            </a:r>
            <a:endParaRPr dirty="0"/>
          </a:p>
        </p:txBody>
      </p:sp>
      <p:sp>
        <p:nvSpPr>
          <p:cNvPr id="163" name="Google Shape;163;p38"/>
          <p:cNvSpPr txBox="1">
            <a:spLocks noGrp="1"/>
          </p:cNvSpPr>
          <p:nvPr>
            <p:ph type="subTitle" idx="1"/>
          </p:nvPr>
        </p:nvSpPr>
        <p:spPr>
          <a:xfrm>
            <a:off x="2044200" y="3704649"/>
            <a:ext cx="5055600" cy="644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GVHD: </a:t>
            </a:r>
            <a:r>
              <a:rPr lang="en" dirty="0" err="1"/>
              <a:t>Trương</a:t>
            </a:r>
            <a:r>
              <a:rPr lang="en" dirty="0"/>
              <a:t> </a:t>
            </a:r>
            <a:r>
              <a:rPr lang="en" dirty="0" err="1"/>
              <a:t>Thị</a:t>
            </a:r>
            <a:r>
              <a:rPr lang="en" dirty="0"/>
              <a:t> </a:t>
            </a:r>
            <a:r>
              <a:rPr lang="en" dirty="0" err="1"/>
              <a:t>Khánh</a:t>
            </a:r>
            <a:r>
              <a:rPr lang="en" dirty="0"/>
              <a:t> </a:t>
            </a:r>
            <a:r>
              <a:rPr lang="en" dirty="0" err="1"/>
              <a:t>Dịp</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dirty="0" err="1"/>
              <a:t>Nhóm</a:t>
            </a:r>
            <a:r>
              <a:rPr lang="en" dirty="0"/>
              <a:t> 2</a:t>
            </a:r>
            <a:endParaRPr dirty="0"/>
          </a:p>
        </p:txBody>
      </p:sp>
      <p:sp>
        <p:nvSpPr>
          <p:cNvPr id="164" name="Google Shape;164;p38"/>
          <p:cNvSpPr txBox="1">
            <a:spLocks noGrp="1"/>
          </p:cNvSpPr>
          <p:nvPr>
            <p:ph type="ctrTitle"/>
          </p:nvPr>
        </p:nvSpPr>
        <p:spPr>
          <a:xfrm>
            <a:off x="2632032" y="2685025"/>
            <a:ext cx="3879936"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dirty="0">
                <a:latin typeface="Montserrat ExtraLight"/>
                <a:ea typeface="Montserrat ExtraLight"/>
                <a:cs typeface="Montserrat ExtraLight"/>
                <a:sym typeface="Montserrat ExtraLight"/>
              </a:rPr>
              <a:t>Lập trình Web xem phim</a:t>
            </a:r>
            <a:endParaRPr sz="220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6D36-C54D-8B5C-CD48-8541241A9017}"/>
              </a:ext>
            </a:extLst>
          </p:cNvPr>
          <p:cNvSpPr>
            <a:spLocks noGrp="1"/>
          </p:cNvSpPr>
          <p:nvPr>
            <p:ph type="title"/>
          </p:nvPr>
        </p:nvSpPr>
        <p:spPr>
          <a:xfrm>
            <a:off x="444886" y="130039"/>
            <a:ext cx="5826442" cy="598848"/>
          </a:xfrm>
        </p:spPr>
        <p:txBody>
          <a:bodyPr/>
          <a:lstStyle/>
          <a:p>
            <a:r>
              <a:rPr lang="en-US" b="1" i="0" dirty="0">
                <a:solidFill>
                  <a:schemeClr val="tx2"/>
                </a:solidFill>
                <a:effectLst/>
                <a:latin typeface=""/>
              </a:rPr>
              <a:t>Use-Case</a:t>
            </a:r>
            <a:endParaRPr lang="en-VN" dirty="0">
              <a:solidFill>
                <a:schemeClr val="tx2"/>
              </a:solidFill>
              <a:latin typeface=""/>
            </a:endParaRPr>
          </a:p>
        </p:txBody>
      </p:sp>
      <p:pic>
        <p:nvPicPr>
          <p:cNvPr id="14338" name="Picture 2">
            <a:extLst>
              <a:ext uri="{FF2B5EF4-FFF2-40B4-BE49-F238E27FC236}">
                <a16:creationId xmlns:a16="http://schemas.microsoft.com/office/drawing/2014/main" id="{1D64237E-565C-C149-2244-3CA2C7415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529" y="671639"/>
            <a:ext cx="6764942" cy="434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1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1"/>
          <p:cNvSpPr txBox="1">
            <a:spLocks noGrp="1"/>
          </p:cNvSpPr>
          <p:nvPr>
            <p:ph type="ctrTitle"/>
          </p:nvPr>
        </p:nvSpPr>
        <p:spPr>
          <a:xfrm>
            <a:off x="3843717" y="2063469"/>
            <a:ext cx="4932258" cy="126296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err="1">
                <a:solidFill>
                  <a:schemeClr val="tx2"/>
                </a:solidFill>
              </a:rPr>
              <a:t>Thiết</a:t>
            </a:r>
            <a:r>
              <a:rPr lang="en" sz="3200" dirty="0">
                <a:solidFill>
                  <a:schemeClr val="tx2"/>
                </a:solidFill>
              </a:rPr>
              <a:t> </a:t>
            </a:r>
            <a:r>
              <a:rPr lang="en" sz="3200" dirty="0" err="1">
                <a:solidFill>
                  <a:schemeClr val="tx2"/>
                </a:solidFill>
              </a:rPr>
              <a:t>kế</a:t>
            </a:r>
            <a:r>
              <a:rPr lang="en" sz="3200" dirty="0">
                <a:solidFill>
                  <a:schemeClr val="tx2"/>
                </a:solidFill>
              </a:rPr>
              <a:t> </a:t>
            </a:r>
            <a:r>
              <a:rPr lang="en" sz="3200" dirty="0" err="1">
                <a:solidFill>
                  <a:schemeClr val="tx2"/>
                </a:solidFill>
              </a:rPr>
              <a:t>giao</a:t>
            </a:r>
            <a:r>
              <a:rPr lang="en" sz="3200" dirty="0">
                <a:solidFill>
                  <a:schemeClr val="tx2"/>
                </a:solidFill>
              </a:rPr>
              <a:t> </a:t>
            </a:r>
            <a:r>
              <a:rPr lang="en" sz="3200" dirty="0" err="1">
                <a:solidFill>
                  <a:schemeClr val="tx2"/>
                </a:solidFill>
              </a:rPr>
              <a:t>diện</a:t>
            </a:r>
            <a:r>
              <a:rPr lang="en" sz="3200" dirty="0">
                <a:solidFill>
                  <a:schemeClr val="tx2"/>
                </a:solidFill>
              </a:rPr>
              <a:t> </a:t>
            </a:r>
            <a:r>
              <a:rPr lang="en" sz="3200" dirty="0" err="1">
                <a:solidFill>
                  <a:schemeClr val="tx2"/>
                </a:solidFill>
              </a:rPr>
              <a:t>người</a:t>
            </a:r>
            <a:r>
              <a:rPr lang="en" sz="3200" dirty="0">
                <a:solidFill>
                  <a:schemeClr val="tx2"/>
                </a:solidFill>
              </a:rPr>
              <a:t> </a:t>
            </a:r>
            <a:r>
              <a:rPr lang="en" sz="3200" dirty="0" err="1">
                <a:solidFill>
                  <a:schemeClr val="tx2"/>
                </a:solidFill>
              </a:rPr>
              <a:t>dùng</a:t>
            </a:r>
            <a:endParaRPr sz="3200" dirty="0">
              <a:solidFill>
                <a:schemeClr val="tx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 screenshot of a video game&#10;&#10;Description automatically generated">
            <a:extLst>
              <a:ext uri="{FF2B5EF4-FFF2-40B4-BE49-F238E27FC236}">
                <a16:creationId xmlns:a16="http://schemas.microsoft.com/office/drawing/2014/main" id="{719520EA-91B5-950D-84E3-A968BBA01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438" y="145620"/>
            <a:ext cx="4821123" cy="45689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D5C3CB-EFDC-6322-C3E1-830BB7AC9297}"/>
              </a:ext>
            </a:extLst>
          </p:cNvPr>
          <p:cNvSpPr txBox="1"/>
          <p:nvPr/>
        </p:nvSpPr>
        <p:spPr>
          <a:xfrm>
            <a:off x="2351168" y="4714585"/>
            <a:ext cx="4441662" cy="307777"/>
          </a:xfrm>
          <a:prstGeom prst="rect">
            <a:avLst/>
          </a:prstGeom>
          <a:noFill/>
        </p:spPr>
        <p:txBody>
          <a:bodyPr wrap="square" rtlCol="0">
            <a:spAutoFit/>
          </a:bodyPr>
          <a:lstStyle/>
          <a:p>
            <a:pPr algn="ctr"/>
            <a:r>
              <a:rPr lang="en-VN" b="1" dirty="0">
                <a:solidFill>
                  <a:schemeClr val="tx2"/>
                </a:solidFill>
                <a:latin typeface=""/>
              </a:rPr>
              <a:t>Trang giới thiệu</a:t>
            </a:r>
          </a:p>
        </p:txBody>
      </p:sp>
    </p:spTree>
    <p:extLst>
      <p:ext uri="{BB962C8B-B14F-4D97-AF65-F5344CB8AC3E}">
        <p14:creationId xmlns:p14="http://schemas.microsoft.com/office/powerpoint/2010/main" val="2864734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D5C3CB-EFDC-6322-C3E1-830BB7AC9297}"/>
              </a:ext>
            </a:extLst>
          </p:cNvPr>
          <p:cNvSpPr txBox="1"/>
          <p:nvPr/>
        </p:nvSpPr>
        <p:spPr>
          <a:xfrm>
            <a:off x="2351168" y="4714585"/>
            <a:ext cx="4441662" cy="307777"/>
          </a:xfrm>
          <a:prstGeom prst="rect">
            <a:avLst/>
          </a:prstGeom>
          <a:noFill/>
        </p:spPr>
        <p:txBody>
          <a:bodyPr wrap="square" rtlCol="0">
            <a:spAutoFit/>
          </a:bodyPr>
          <a:lstStyle/>
          <a:p>
            <a:pPr algn="ctr"/>
            <a:r>
              <a:rPr lang="en-VN" b="1" dirty="0">
                <a:solidFill>
                  <a:schemeClr val="tx2"/>
                </a:solidFill>
                <a:latin typeface=""/>
              </a:rPr>
              <a:t>Trang đăng nhập</a:t>
            </a:r>
          </a:p>
        </p:txBody>
      </p:sp>
      <p:pic>
        <p:nvPicPr>
          <p:cNvPr id="17410" name="Picture 2" descr="A screenshot of a computer&#10;&#10;Description automatically generated">
            <a:extLst>
              <a:ext uri="{FF2B5EF4-FFF2-40B4-BE49-F238E27FC236}">
                <a16:creationId xmlns:a16="http://schemas.microsoft.com/office/drawing/2014/main" id="{5EEDD4FD-B466-9316-34F3-E63DAB639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8849" y="176984"/>
            <a:ext cx="5386300" cy="453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09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D5C3CB-EFDC-6322-C3E1-830BB7AC9297}"/>
              </a:ext>
            </a:extLst>
          </p:cNvPr>
          <p:cNvSpPr txBox="1"/>
          <p:nvPr/>
        </p:nvSpPr>
        <p:spPr>
          <a:xfrm>
            <a:off x="2351168" y="4714585"/>
            <a:ext cx="4441662" cy="307777"/>
          </a:xfrm>
          <a:prstGeom prst="rect">
            <a:avLst/>
          </a:prstGeom>
          <a:noFill/>
        </p:spPr>
        <p:txBody>
          <a:bodyPr wrap="square" rtlCol="0">
            <a:spAutoFit/>
          </a:bodyPr>
          <a:lstStyle/>
          <a:p>
            <a:pPr algn="ctr"/>
            <a:r>
              <a:rPr lang="en-VN" b="1" dirty="0">
                <a:solidFill>
                  <a:schemeClr val="tx2"/>
                </a:solidFill>
                <a:latin typeface=""/>
              </a:rPr>
              <a:t>Trang đăng kí</a:t>
            </a:r>
          </a:p>
        </p:txBody>
      </p:sp>
      <p:pic>
        <p:nvPicPr>
          <p:cNvPr id="19458" name="Picture 2" descr="A screenshot of a computer&#10;&#10;Description automatically generated">
            <a:extLst>
              <a:ext uri="{FF2B5EF4-FFF2-40B4-BE49-F238E27FC236}">
                <a16:creationId xmlns:a16="http://schemas.microsoft.com/office/drawing/2014/main" id="{E00B67A6-39C2-1CD9-B76C-E1945084A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071" y="132840"/>
            <a:ext cx="5213856" cy="458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4D5C3CB-EFDC-6322-C3E1-830BB7AC9297}"/>
              </a:ext>
            </a:extLst>
          </p:cNvPr>
          <p:cNvSpPr txBox="1"/>
          <p:nvPr/>
        </p:nvSpPr>
        <p:spPr>
          <a:xfrm>
            <a:off x="2351168" y="4714585"/>
            <a:ext cx="4441662" cy="307777"/>
          </a:xfrm>
          <a:prstGeom prst="rect">
            <a:avLst/>
          </a:prstGeom>
          <a:noFill/>
        </p:spPr>
        <p:txBody>
          <a:bodyPr wrap="square" rtlCol="0">
            <a:spAutoFit/>
          </a:bodyPr>
          <a:lstStyle/>
          <a:p>
            <a:pPr algn="ctr"/>
            <a:r>
              <a:rPr lang="en-VN" b="1" dirty="0">
                <a:solidFill>
                  <a:schemeClr val="tx2"/>
                </a:solidFill>
                <a:latin typeface=""/>
              </a:rPr>
              <a:t>Trang mô tả phim</a:t>
            </a:r>
          </a:p>
        </p:txBody>
      </p:sp>
      <p:pic>
        <p:nvPicPr>
          <p:cNvPr id="21506" name="Picture 2" descr="A screenshot of a computer&#10;&#10;Description automatically generated">
            <a:extLst>
              <a:ext uri="{FF2B5EF4-FFF2-40B4-BE49-F238E27FC236}">
                <a16:creationId xmlns:a16="http://schemas.microsoft.com/office/drawing/2014/main" id="{ECCFBD79-AC50-53EA-47E6-EE001F790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168" y="81975"/>
            <a:ext cx="4441662" cy="463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53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DF55-21C2-DE2F-9A2B-6B353515AC3D}"/>
              </a:ext>
            </a:extLst>
          </p:cNvPr>
          <p:cNvSpPr>
            <a:spLocks noGrp="1"/>
          </p:cNvSpPr>
          <p:nvPr>
            <p:ph type="ctrTitle"/>
          </p:nvPr>
        </p:nvSpPr>
        <p:spPr>
          <a:xfrm>
            <a:off x="2175900" y="1958127"/>
            <a:ext cx="4792200" cy="1227246"/>
          </a:xfrm>
        </p:spPr>
        <p:txBody>
          <a:bodyPr/>
          <a:lstStyle/>
          <a:p>
            <a:r>
              <a:rPr lang="en-VN" dirty="0">
                <a:solidFill>
                  <a:schemeClr val="tx2"/>
                </a:solidFill>
              </a:rPr>
              <a:t>Chức năng </a:t>
            </a:r>
            <a:br>
              <a:rPr lang="en-VN" dirty="0">
                <a:solidFill>
                  <a:schemeClr val="tx2"/>
                </a:solidFill>
              </a:rPr>
            </a:br>
            <a:r>
              <a:rPr lang="en-VN" dirty="0">
                <a:solidFill>
                  <a:schemeClr val="tx2"/>
                </a:solidFill>
              </a:rPr>
              <a:t>hệ thống</a:t>
            </a:r>
          </a:p>
        </p:txBody>
      </p:sp>
    </p:spTree>
    <p:extLst>
      <p:ext uri="{BB962C8B-B14F-4D97-AF65-F5344CB8AC3E}">
        <p14:creationId xmlns:p14="http://schemas.microsoft.com/office/powerpoint/2010/main" val="3294917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85F9-C1BB-C509-F81B-F5CAA86E17AC}"/>
              </a:ext>
            </a:extLst>
          </p:cNvPr>
          <p:cNvSpPr>
            <a:spLocks noGrp="1"/>
          </p:cNvSpPr>
          <p:nvPr>
            <p:ph type="title"/>
          </p:nvPr>
        </p:nvSpPr>
        <p:spPr>
          <a:xfrm>
            <a:off x="938500" y="445025"/>
            <a:ext cx="6020650" cy="941400"/>
          </a:xfrm>
        </p:spPr>
        <p:txBody>
          <a:bodyPr/>
          <a:lstStyle/>
          <a:p>
            <a:r>
              <a:rPr lang="en-VN" dirty="0"/>
              <a:t>Chức năng cơ bản cho người dùng</a:t>
            </a:r>
          </a:p>
        </p:txBody>
      </p:sp>
      <p:sp>
        <p:nvSpPr>
          <p:cNvPr id="3" name="Text Placeholder 2">
            <a:extLst>
              <a:ext uri="{FF2B5EF4-FFF2-40B4-BE49-F238E27FC236}">
                <a16:creationId xmlns:a16="http://schemas.microsoft.com/office/drawing/2014/main" id="{D014CAAC-CCFB-41A6-D9E3-6B81CA5463FD}"/>
              </a:ext>
            </a:extLst>
          </p:cNvPr>
          <p:cNvSpPr>
            <a:spLocks noGrp="1"/>
          </p:cNvSpPr>
          <p:nvPr>
            <p:ph type="body" idx="1"/>
          </p:nvPr>
        </p:nvSpPr>
        <p:spPr>
          <a:xfrm>
            <a:off x="938500" y="1157569"/>
            <a:ext cx="5648417" cy="3155486"/>
          </a:xfrm>
        </p:spPr>
        <p:txBody>
          <a:bodyPr/>
          <a:lstStyle/>
          <a:p>
            <a:pPr algn="just"/>
            <a:r>
              <a:rPr lang="vi-VN" sz="1600" b="0" i="0" dirty="0">
                <a:solidFill>
                  <a:srgbClr val="D1D5DB"/>
                </a:solidFill>
                <a:effectLst/>
                <a:latin typeface="Söhne"/>
              </a:rPr>
              <a:t>Chức năng dành cho người dùng là trái tim của nền tảng, mang đến trải nghiệm tuyệt vời và thuận tiện. Người dùng có khả năng đăng ký bằng cách điền thông tin hoặc nhanh chóng với tài khoản Google. </a:t>
            </a:r>
          </a:p>
          <a:p>
            <a:pPr algn="just"/>
            <a:r>
              <a:rPr lang="vi-VN" sz="1600" b="0" i="0" dirty="0">
                <a:solidFill>
                  <a:srgbClr val="D1D5DB"/>
                </a:solidFill>
                <a:effectLst/>
                <a:latin typeface="Söhne"/>
              </a:rPr>
              <a:t>Sau khi đăng ký, họ có quyền quản lý thông tin cá nhân, chỉnh sửa họ tên, số điện thoại và mật khẩu. Lịch sử truy cập và danh sách phim yêu thích giúp họ duyệt và xem lại một cách dễ dàng.</a:t>
            </a:r>
          </a:p>
          <a:p>
            <a:pPr algn="just"/>
            <a:r>
              <a:rPr lang="vi-VN" sz="1600" b="0" i="0" dirty="0">
                <a:solidFill>
                  <a:srgbClr val="D1D5DB"/>
                </a:solidFill>
                <a:effectLst/>
                <a:latin typeface="Söhne"/>
              </a:rPr>
              <a:t>Người dùng cũng có thể kiểm tra lịch sử giao dịch và xem bình luận của người dùng khác. Chức năng tìm kiếm phim và chia sẻ thông qua email tạo ra một trải nghiệm đa dạng và tương tác cho người dùng.</a:t>
            </a:r>
            <a:endParaRPr lang="en-VN" sz="1600" dirty="0"/>
          </a:p>
        </p:txBody>
      </p:sp>
    </p:spTree>
    <p:extLst>
      <p:ext uri="{BB962C8B-B14F-4D97-AF65-F5344CB8AC3E}">
        <p14:creationId xmlns:p14="http://schemas.microsoft.com/office/powerpoint/2010/main" val="245035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585F9-C1BB-C509-F81B-F5CAA86E17AC}"/>
              </a:ext>
            </a:extLst>
          </p:cNvPr>
          <p:cNvSpPr>
            <a:spLocks noGrp="1"/>
          </p:cNvSpPr>
          <p:nvPr>
            <p:ph type="title"/>
          </p:nvPr>
        </p:nvSpPr>
        <p:spPr>
          <a:xfrm>
            <a:off x="938500" y="445025"/>
            <a:ext cx="6020650" cy="941400"/>
          </a:xfrm>
        </p:spPr>
        <p:txBody>
          <a:bodyPr/>
          <a:lstStyle/>
          <a:p>
            <a:r>
              <a:rPr lang="en-VN" dirty="0"/>
              <a:t>Chức năng cơ bản cho Admin</a:t>
            </a:r>
          </a:p>
        </p:txBody>
      </p:sp>
      <p:sp>
        <p:nvSpPr>
          <p:cNvPr id="3" name="Text Placeholder 2">
            <a:extLst>
              <a:ext uri="{FF2B5EF4-FFF2-40B4-BE49-F238E27FC236}">
                <a16:creationId xmlns:a16="http://schemas.microsoft.com/office/drawing/2014/main" id="{D014CAAC-CCFB-41A6-D9E3-6B81CA5463FD}"/>
              </a:ext>
            </a:extLst>
          </p:cNvPr>
          <p:cNvSpPr>
            <a:spLocks noGrp="1"/>
          </p:cNvSpPr>
          <p:nvPr>
            <p:ph type="body" idx="1"/>
          </p:nvPr>
        </p:nvSpPr>
        <p:spPr>
          <a:xfrm>
            <a:off x="938500" y="1157569"/>
            <a:ext cx="5648417" cy="3155486"/>
          </a:xfrm>
        </p:spPr>
        <p:txBody>
          <a:bodyPr/>
          <a:lstStyle/>
          <a:p>
            <a:pPr algn="just"/>
            <a:r>
              <a:rPr lang="vi-VN" sz="1600" b="0" i="0" dirty="0">
                <a:solidFill>
                  <a:srgbClr val="D1D5DB"/>
                </a:solidFill>
                <a:effectLst/>
                <a:latin typeface="Söhne"/>
              </a:rPr>
              <a:t>Với vai trò quản trị, admin có quyền xem thống kê tổng thu nhập theo tháng và chi tiết giao dịch. Họ có khả năng quản lý video, thêm và xóa nội dung một cách linh hoạt. </a:t>
            </a:r>
          </a:p>
          <a:p>
            <a:pPr algn="just"/>
            <a:r>
              <a:rPr lang="vi-VN" sz="1600" b="0" i="0" dirty="0">
                <a:solidFill>
                  <a:srgbClr val="D1D5DB"/>
                </a:solidFill>
                <a:effectLst/>
                <a:latin typeface="Söhne"/>
              </a:rPr>
              <a:t>Quản lý người dùng cho phép admin chỉnh sửa thông tin và trạng thái tài khoản của họ. </a:t>
            </a:r>
          </a:p>
          <a:p>
            <a:pPr algn="just"/>
            <a:r>
              <a:rPr lang="vi-VN" sz="1600" b="0" i="0" dirty="0">
                <a:solidFill>
                  <a:srgbClr val="D1D5DB"/>
                </a:solidFill>
                <a:effectLst/>
                <a:latin typeface="Söhne"/>
              </a:rPr>
              <a:t>Bảo đảm tính an toàn, admin cũng có thể xem báo cáo thống kê, giúp họ hiểu rõ hoạt động và xu hướng trên nền tảng. </a:t>
            </a:r>
          </a:p>
          <a:p>
            <a:pPr marL="139700" indent="0" algn="just">
              <a:buNone/>
            </a:pPr>
            <a:r>
              <a:rPr lang="vi-VN" sz="1600" b="0" i="0" dirty="0">
                <a:solidFill>
                  <a:srgbClr val="D1D5DB"/>
                </a:solidFill>
                <a:effectLst/>
                <a:latin typeface="Söhne"/>
              </a:rPr>
              <a:t>→ Tất cả những chức năng này giúp admin duy trì và phát triển nền tảng một cách hiệu quả và linh hoạt.</a:t>
            </a:r>
            <a:endParaRPr lang="en-VN" sz="1600" dirty="0"/>
          </a:p>
        </p:txBody>
      </p:sp>
    </p:spTree>
    <p:extLst>
      <p:ext uri="{BB962C8B-B14F-4D97-AF65-F5344CB8AC3E}">
        <p14:creationId xmlns:p14="http://schemas.microsoft.com/office/powerpoint/2010/main" val="3978050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6C59-D966-A0EF-7B55-82BEA484F211}"/>
              </a:ext>
            </a:extLst>
          </p:cNvPr>
          <p:cNvSpPr>
            <a:spLocks noGrp="1"/>
          </p:cNvSpPr>
          <p:nvPr>
            <p:ph type="title"/>
          </p:nvPr>
        </p:nvSpPr>
        <p:spPr>
          <a:xfrm>
            <a:off x="695915" y="160385"/>
            <a:ext cx="3228898" cy="534111"/>
          </a:xfrm>
        </p:spPr>
        <p:txBody>
          <a:bodyPr/>
          <a:lstStyle/>
          <a:p>
            <a:r>
              <a:rPr lang="en-VN" dirty="0"/>
              <a:t>Kết quả đạt được</a:t>
            </a:r>
          </a:p>
        </p:txBody>
      </p:sp>
      <p:sp>
        <p:nvSpPr>
          <p:cNvPr id="3" name="TextBox 2">
            <a:extLst>
              <a:ext uri="{FF2B5EF4-FFF2-40B4-BE49-F238E27FC236}">
                <a16:creationId xmlns:a16="http://schemas.microsoft.com/office/drawing/2014/main" id="{3D62DC08-C30C-6EC2-823E-3A482690118F}"/>
              </a:ext>
            </a:extLst>
          </p:cNvPr>
          <p:cNvSpPr txBox="1"/>
          <p:nvPr/>
        </p:nvSpPr>
        <p:spPr>
          <a:xfrm>
            <a:off x="695915" y="613575"/>
            <a:ext cx="7752170" cy="1569660"/>
          </a:xfrm>
          <a:prstGeom prst="rect">
            <a:avLst/>
          </a:prstGeom>
          <a:noFill/>
        </p:spPr>
        <p:txBody>
          <a:bodyPr wrap="square" rtlCol="0">
            <a:spAutoFit/>
          </a:bodyPr>
          <a:lstStyle/>
          <a:p>
            <a:pPr algn="just"/>
            <a:r>
              <a:rPr lang="vi-VN" sz="1600" b="0" i="0" dirty="0">
                <a:solidFill>
                  <a:srgbClr val="D1D5DB"/>
                </a:solidFill>
                <a:effectLst/>
                <a:latin typeface="Söhne"/>
              </a:rPr>
              <a:t>Trang web xem phim đã hoàn thành một loạt chức năng đa dạng từ cơ bản đến phức tạp, đáp ứng đầy đủ nhu cầu xem phim và trải nghiệm video. Người dùng có thể đăng ký và đăng nhập một cách thuận tiện, quản lý thông tin cá nhân, xem lịch sử truy cập và quản lý danh sách phim yêu thích. Nền tảng cũng cung cấp chức năng tìm kiếm phim, chia sẻ thông qua email, và người dùng có thể xem bình luận của nhau. Điều này tạo nên một trang web xem phim đầy đủ chức năng và thân thiện với người dùng.</a:t>
            </a:r>
            <a:endParaRPr lang="en-VN" sz="1600" dirty="0"/>
          </a:p>
        </p:txBody>
      </p:sp>
      <p:sp>
        <p:nvSpPr>
          <p:cNvPr id="4" name="Title 1">
            <a:extLst>
              <a:ext uri="{FF2B5EF4-FFF2-40B4-BE49-F238E27FC236}">
                <a16:creationId xmlns:a16="http://schemas.microsoft.com/office/drawing/2014/main" id="{5180D23D-AF1C-E3C2-F56E-8A35C51D8DAB}"/>
              </a:ext>
            </a:extLst>
          </p:cNvPr>
          <p:cNvSpPr txBox="1">
            <a:spLocks/>
          </p:cNvSpPr>
          <p:nvPr/>
        </p:nvSpPr>
        <p:spPr>
          <a:xfrm>
            <a:off x="695915" y="2183235"/>
            <a:ext cx="4450620" cy="534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VN" dirty="0"/>
              <a:t>Học được và kinh nghiệm</a:t>
            </a:r>
          </a:p>
        </p:txBody>
      </p:sp>
      <p:sp>
        <p:nvSpPr>
          <p:cNvPr id="5" name="TextBox 4">
            <a:extLst>
              <a:ext uri="{FF2B5EF4-FFF2-40B4-BE49-F238E27FC236}">
                <a16:creationId xmlns:a16="http://schemas.microsoft.com/office/drawing/2014/main" id="{D92A016B-5945-9D4B-E956-E5822E67FF94}"/>
              </a:ext>
            </a:extLst>
          </p:cNvPr>
          <p:cNvSpPr txBox="1"/>
          <p:nvPr/>
        </p:nvSpPr>
        <p:spPr>
          <a:xfrm>
            <a:off x="695915" y="2764033"/>
            <a:ext cx="7752170" cy="1815882"/>
          </a:xfrm>
          <a:prstGeom prst="rect">
            <a:avLst/>
          </a:prstGeom>
          <a:noFill/>
        </p:spPr>
        <p:txBody>
          <a:bodyPr wrap="square" rtlCol="0">
            <a:spAutoFit/>
          </a:bodyPr>
          <a:lstStyle/>
          <a:p>
            <a:pPr algn="just"/>
            <a:r>
              <a:rPr lang="vi-VN" sz="1600" b="0" i="0" dirty="0">
                <a:solidFill>
                  <a:srgbClr val="D1D5DB"/>
                </a:solidFill>
                <a:effectLst/>
                <a:latin typeface="Söhne"/>
              </a:rPr>
              <a:t>Quá trình làm dự án trang web xem phim mang lại những học được và kinh nghiệm quý báu. Thành viên học được quy trình phát triển phần mềm, từ phân tích yêu cầu đến triển khai và bảo trì. Kiến thức về công nghệ web, quản lý dữ liệu, và thiết kế giao diện người dùng được củng cố. Thành viên cũng rèn luyện kỹ năng quản lý dự án, tương tác nhóm, và giải quyết vấn đề. Việc kiểm thử và sửa lỗi chi tiết đảm bảo tính ổn định của dự án. Tất cả những trải nghiệm này giúp mỗi thành viên phát triển tư duy sáng tạo và khả năng giải quyết vấn đề trong môi trường thực tế.</a:t>
            </a:r>
            <a:endParaRPr lang="en-VN" sz="1600" dirty="0"/>
          </a:p>
        </p:txBody>
      </p:sp>
    </p:spTree>
    <p:extLst>
      <p:ext uri="{BB962C8B-B14F-4D97-AF65-F5344CB8AC3E}">
        <p14:creationId xmlns:p14="http://schemas.microsoft.com/office/powerpoint/2010/main" val="323747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2319E-60D2-1012-CD3C-448929880252}"/>
              </a:ext>
            </a:extLst>
          </p:cNvPr>
          <p:cNvSpPr>
            <a:spLocks noGrp="1"/>
          </p:cNvSpPr>
          <p:nvPr>
            <p:ph type="title"/>
          </p:nvPr>
        </p:nvSpPr>
        <p:spPr>
          <a:xfrm>
            <a:off x="509709" y="338046"/>
            <a:ext cx="3415015" cy="590756"/>
          </a:xfrm>
        </p:spPr>
        <p:txBody>
          <a:bodyPr/>
          <a:lstStyle/>
          <a:p>
            <a:pPr algn="ctr"/>
            <a:r>
              <a:rPr lang="en-VN" dirty="0"/>
              <a:t>Thành viên nhóm</a:t>
            </a:r>
          </a:p>
        </p:txBody>
      </p:sp>
      <p:sp>
        <p:nvSpPr>
          <p:cNvPr id="3" name="TextBox 2">
            <a:extLst>
              <a:ext uri="{FF2B5EF4-FFF2-40B4-BE49-F238E27FC236}">
                <a16:creationId xmlns:a16="http://schemas.microsoft.com/office/drawing/2014/main" id="{ED71ABB3-A14D-0EF9-DFA4-454F759C13A2}"/>
              </a:ext>
            </a:extLst>
          </p:cNvPr>
          <p:cNvSpPr txBox="1"/>
          <p:nvPr/>
        </p:nvSpPr>
        <p:spPr>
          <a:xfrm>
            <a:off x="2617773" y="1100518"/>
            <a:ext cx="3908453" cy="400110"/>
          </a:xfrm>
          <a:prstGeom prst="rect">
            <a:avLst/>
          </a:prstGeom>
          <a:noFill/>
        </p:spPr>
        <p:txBody>
          <a:bodyPr wrap="square" rtlCol="0">
            <a:spAutoFit/>
          </a:bodyPr>
          <a:lstStyle/>
          <a:p>
            <a:r>
              <a:rPr lang="en-VN" sz="2000" b="1" dirty="0">
                <a:solidFill>
                  <a:schemeClr val="bg1"/>
                </a:solidFill>
                <a:latin typeface=""/>
              </a:rPr>
              <a:t>Nguyễn Tấn Khang - 21133015</a:t>
            </a:r>
          </a:p>
        </p:txBody>
      </p:sp>
      <p:sp>
        <p:nvSpPr>
          <p:cNvPr id="4" name="TextBox 3">
            <a:extLst>
              <a:ext uri="{FF2B5EF4-FFF2-40B4-BE49-F238E27FC236}">
                <a16:creationId xmlns:a16="http://schemas.microsoft.com/office/drawing/2014/main" id="{8C328D7E-DDB4-71B2-FBB4-80128EAB3671}"/>
              </a:ext>
            </a:extLst>
          </p:cNvPr>
          <p:cNvSpPr txBox="1"/>
          <p:nvPr/>
        </p:nvSpPr>
        <p:spPr>
          <a:xfrm>
            <a:off x="2617772" y="1889047"/>
            <a:ext cx="3908453" cy="400110"/>
          </a:xfrm>
          <a:prstGeom prst="rect">
            <a:avLst/>
          </a:prstGeom>
          <a:noFill/>
        </p:spPr>
        <p:txBody>
          <a:bodyPr wrap="square" rtlCol="0">
            <a:spAutoFit/>
          </a:bodyPr>
          <a:lstStyle/>
          <a:p>
            <a:r>
              <a:rPr lang="en-VN" sz="2000" b="1" dirty="0">
                <a:solidFill>
                  <a:schemeClr val="bg1"/>
                </a:solidFill>
                <a:latin typeface=""/>
              </a:rPr>
              <a:t>Đái Triệu Phi - 21133068</a:t>
            </a:r>
          </a:p>
        </p:txBody>
      </p:sp>
      <p:sp>
        <p:nvSpPr>
          <p:cNvPr id="5" name="TextBox 4">
            <a:extLst>
              <a:ext uri="{FF2B5EF4-FFF2-40B4-BE49-F238E27FC236}">
                <a16:creationId xmlns:a16="http://schemas.microsoft.com/office/drawing/2014/main" id="{98BB50B7-885E-5296-1DBB-B168459360E7}"/>
              </a:ext>
            </a:extLst>
          </p:cNvPr>
          <p:cNvSpPr txBox="1"/>
          <p:nvPr/>
        </p:nvSpPr>
        <p:spPr>
          <a:xfrm>
            <a:off x="2617772" y="2677576"/>
            <a:ext cx="3892269" cy="400110"/>
          </a:xfrm>
          <a:prstGeom prst="rect">
            <a:avLst/>
          </a:prstGeom>
          <a:noFill/>
        </p:spPr>
        <p:txBody>
          <a:bodyPr wrap="square" rtlCol="0">
            <a:spAutoFit/>
          </a:bodyPr>
          <a:lstStyle/>
          <a:p>
            <a:r>
              <a:rPr lang="en-VN" sz="2000" b="1" dirty="0">
                <a:solidFill>
                  <a:schemeClr val="bg1"/>
                </a:solidFill>
                <a:latin typeface=""/>
              </a:rPr>
              <a:t>Phan Công D</a:t>
            </a:r>
            <a:r>
              <a:rPr lang="en-US" sz="2000" b="1" dirty="0">
                <a:solidFill>
                  <a:schemeClr val="bg1"/>
                </a:solidFill>
                <a:latin typeface=""/>
              </a:rPr>
              <a:t>a</a:t>
            </a:r>
            <a:r>
              <a:rPr lang="en-VN" sz="2000" b="1" dirty="0">
                <a:solidFill>
                  <a:schemeClr val="bg1"/>
                </a:solidFill>
                <a:latin typeface=""/>
              </a:rPr>
              <a:t>nh - 21133014</a:t>
            </a:r>
          </a:p>
        </p:txBody>
      </p:sp>
      <p:sp>
        <p:nvSpPr>
          <p:cNvPr id="6" name="TextBox 5">
            <a:extLst>
              <a:ext uri="{FF2B5EF4-FFF2-40B4-BE49-F238E27FC236}">
                <a16:creationId xmlns:a16="http://schemas.microsoft.com/office/drawing/2014/main" id="{7F957795-5088-771C-EF0B-41607E28D6E5}"/>
              </a:ext>
            </a:extLst>
          </p:cNvPr>
          <p:cNvSpPr txBox="1"/>
          <p:nvPr/>
        </p:nvSpPr>
        <p:spPr>
          <a:xfrm>
            <a:off x="2617771" y="3466105"/>
            <a:ext cx="3892269" cy="400110"/>
          </a:xfrm>
          <a:prstGeom prst="rect">
            <a:avLst/>
          </a:prstGeom>
          <a:noFill/>
        </p:spPr>
        <p:txBody>
          <a:bodyPr wrap="square" rtlCol="0">
            <a:spAutoFit/>
          </a:bodyPr>
          <a:lstStyle/>
          <a:p>
            <a:r>
              <a:rPr lang="vi-VN" sz="2000" b="1" dirty="0">
                <a:solidFill>
                  <a:schemeClr val="bg1"/>
                </a:solidFill>
                <a:latin typeface=""/>
              </a:rPr>
              <a:t>Lương Tường Vy - 21133093</a:t>
            </a:r>
            <a:endParaRPr lang="en-VN" sz="2000" b="1" dirty="0">
              <a:solidFill>
                <a:schemeClr val="bg1"/>
              </a:solidFill>
              <a:latin typeface=""/>
            </a:endParaRPr>
          </a:p>
        </p:txBody>
      </p:sp>
    </p:spTree>
    <p:extLst>
      <p:ext uri="{BB962C8B-B14F-4D97-AF65-F5344CB8AC3E}">
        <p14:creationId xmlns:p14="http://schemas.microsoft.com/office/powerpoint/2010/main" val="4000232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0290-7494-E416-637E-FD7892D0A358}"/>
              </a:ext>
            </a:extLst>
          </p:cNvPr>
          <p:cNvSpPr>
            <a:spLocks noGrp="1"/>
          </p:cNvSpPr>
          <p:nvPr>
            <p:ph type="ctrTitle"/>
          </p:nvPr>
        </p:nvSpPr>
        <p:spPr>
          <a:xfrm>
            <a:off x="926537" y="1599916"/>
            <a:ext cx="7290925" cy="1943668"/>
          </a:xfrm>
        </p:spPr>
        <p:txBody>
          <a:bodyPr/>
          <a:lstStyle/>
          <a:p>
            <a:pPr algn="l"/>
            <a:r>
              <a:rPr lang="vi-VN" sz="1600" b="1" i="0" dirty="0">
                <a:solidFill>
                  <a:schemeClr val="tx2"/>
                </a:solidFill>
                <a:effectLst/>
                <a:latin typeface="Söhne"/>
              </a:rPr>
              <a:t>Giao Diện Thân Thiện và Responsive:</a:t>
            </a:r>
            <a:r>
              <a:rPr lang="vi-VN" sz="1600" b="0" i="0" dirty="0">
                <a:solidFill>
                  <a:schemeClr val="tx2"/>
                </a:solidFill>
                <a:effectLst/>
                <a:latin typeface="Söhne"/>
              </a:rPr>
              <a:t> </a:t>
            </a:r>
            <a:r>
              <a:rPr lang="vi-VN" sz="1600" b="0" i="0" dirty="0">
                <a:solidFill>
                  <a:srgbClr val="D1D5DB"/>
                </a:solidFill>
                <a:effectLst/>
                <a:latin typeface="Söhne"/>
              </a:rPr>
              <a:t>Thiết kế giao diện để làm cho việc tìm kiếm và trải nghiệm xem phim trở nên dễ dàng và thú vị. Đảm bảo rằng giao diện là responsive để người dùng có thể truy cập từ mọi thiết bị một cách thuận lợi.</a:t>
            </a:r>
            <a:r>
              <a:rPr lang="vi-VN" sz="1600" b="0" dirty="0">
                <a:solidFill>
                  <a:srgbClr val="D1D5DB"/>
                </a:solidFill>
                <a:latin typeface="Söhne"/>
              </a:rPr>
              <a:t> </a:t>
            </a:r>
            <a:br>
              <a:rPr lang="vi-VN" sz="1600" b="0" dirty="0">
                <a:solidFill>
                  <a:srgbClr val="D1D5DB"/>
                </a:solidFill>
                <a:latin typeface="Söhne"/>
              </a:rPr>
            </a:br>
            <a:r>
              <a:rPr lang="vi-VN" sz="1600" b="1" i="0" dirty="0">
                <a:solidFill>
                  <a:schemeClr val="tx2"/>
                </a:solidFill>
                <a:effectLst/>
                <a:latin typeface="Söhne"/>
              </a:rPr>
              <a:t>Hệ Thống Tìm Kiếm Thông Minh:</a:t>
            </a:r>
            <a:r>
              <a:rPr lang="vi-VN" sz="1600" b="0" i="0" dirty="0">
                <a:solidFill>
                  <a:schemeClr val="tx2"/>
                </a:solidFill>
                <a:effectLst/>
                <a:latin typeface="Söhne"/>
              </a:rPr>
              <a:t> </a:t>
            </a:r>
            <a:r>
              <a:rPr lang="vi-VN" sz="1600" b="0" i="0" dirty="0">
                <a:solidFill>
                  <a:srgbClr val="D1D5DB"/>
                </a:solidFill>
                <a:effectLst/>
                <a:latin typeface="Söhne"/>
              </a:rPr>
              <a:t>Xây dựng hệ thống tìm kiếm thông minh giúp người xem nhanh chóng định vị phim theo sở thích cá nhân, tăng trải nghiệm người dùng.</a:t>
            </a:r>
            <a:br>
              <a:rPr lang="vi-VN" sz="1600" b="0" i="0" dirty="0">
                <a:solidFill>
                  <a:srgbClr val="D1D5DB"/>
                </a:solidFill>
                <a:effectLst/>
                <a:latin typeface="Söhne"/>
              </a:rPr>
            </a:br>
            <a:r>
              <a:rPr lang="vi-VN" sz="1600" b="1" i="0" dirty="0">
                <a:solidFill>
                  <a:schemeClr val="tx2"/>
                </a:solidFill>
                <a:effectLst/>
                <a:latin typeface="Söhne"/>
              </a:rPr>
              <a:t>Đề Xuất Nội Dung Dựa Trên Lịch Sử Xem:</a:t>
            </a:r>
            <a:r>
              <a:rPr lang="vi-VN" sz="1600" b="0" i="0" dirty="0">
                <a:solidFill>
                  <a:schemeClr val="tx2"/>
                </a:solidFill>
                <a:effectLst/>
                <a:latin typeface="Söhne"/>
              </a:rPr>
              <a:t> </a:t>
            </a:r>
            <a:r>
              <a:rPr lang="vi-VN" sz="1600" b="0" i="0" dirty="0">
                <a:solidFill>
                  <a:srgbClr val="D1D5DB"/>
                </a:solidFill>
                <a:effectLst/>
                <a:latin typeface="Söhne"/>
              </a:rPr>
              <a:t>Tích hợp tính năng đề xuất nội dung mới dựa trên lịch sử xem, giúp tạo thêm sự hứng thú và đa dạng cho người xem.</a:t>
            </a:r>
            <a:endParaRPr lang="en-VN" sz="1600" dirty="0"/>
          </a:p>
        </p:txBody>
      </p:sp>
      <p:sp>
        <p:nvSpPr>
          <p:cNvPr id="4" name="Title 1">
            <a:extLst>
              <a:ext uri="{FF2B5EF4-FFF2-40B4-BE49-F238E27FC236}">
                <a16:creationId xmlns:a16="http://schemas.microsoft.com/office/drawing/2014/main" id="{B4C93946-9534-954F-E908-C42DFAD119E1}"/>
              </a:ext>
            </a:extLst>
          </p:cNvPr>
          <p:cNvSpPr txBox="1">
            <a:spLocks/>
          </p:cNvSpPr>
          <p:nvPr/>
        </p:nvSpPr>
        <p:spPr>
          <a:xfrm>
            <a:off x="926537" y="896601"/>
            <a:ext cx="4450620" cy="534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en-VN" dirty="0"/>
              <a:t>Cải tiến trong tương lai</a:t>
            </a:r>
          </a:p>
        </p:txBody>
      </p:sp>
    </p:spTree>
    <p:extLst>
      <p:ext uri="{BB962C8B-B14F-4D97-AF65-F5344CB8AC3E}">
        <p14:creationId xmlns:p14="http://schemas.microsoft.com/office/powerpoint/2010/main" val="253392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679A-49C2-83FD-6AA9-05FEE247B5C2}"/>
              </a:ext>
            </a:extLst>
          </p:cNvPr>
          <p:cNvSpPr>
            <a:spLocks noGrp="1"/>
          </p:cNvSpPr>
          <p:nvPr>
            <p:ph type="title"/>
          </p:nvPr>
        </p:nvSpPr>
        <p:spPr/>
        <p:txBody>
          <a:bodyPr/>
          <a:lstStyle/>
          <a:p>
            <a:endParaRPr lang="en-VN"/>
          </a:p>
        </p:txBody>
      </p:sp>
      <p:sp>
        <p:nvSpPr>
          <p:cNvPr id="3" name="Text Placeholder 2">
            <a:extLst>
              <a:ext uri="{FF2B5EF4-FFF2-40B4-BE49-F238E27FC236}">
                <a16:creationId xmlns:a16="http://schemas.microsoft.com/office/drawing/2014/main" id="{49C34F58-77AE-FE95-4684-154615711250}"/>
              </a:ext>
            </a:extLst>
          </p:cNvPr>
          <p:cNvSpPr>
            <a:spLocks noGrp="1"/>
          </p:cNvSpPr>
          <p:nvPr>
            <p:ph type="body" idx="1"/>
          </p:nvPr>
        </p:nvSpPr>
        <p:spPr/>
        <p:txBody>
          <a:bodyPr/>
          <a:lstStyle/>
          <a:p>
            <a:endParaRPr lang="en-VN"/>
          </a:p>
        </p:txBody>
      </p:sp>
      <p:pic>
        <p:nvPicPr>
          <p:cNvPr id="22530" name="Picture 2" descr="Free Google Thank You Slide &amp; PowerPoint Templates">
            <a:extLst>
              <a:ext uri="{FF2B5EF4-FFF2-40B4-BE49-F238E27FC236}">
                <a16:creationId xmlns:a16="http://schemas.microsoft.com/office/drawing/2014/main" id="{23A2FCB0-345B-E629-53EA-B86CA9E107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896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BCC514-CF1C-AB8D-FE9F-A984571476A9}"/>
              </a:ext>
            </a:extLst>
          </p:cNvPr>
          <p:cNvSpPr txBox="1">
            <a:spLocks/>
          </p:cNvSpPr>
          <p:nvPr/>
        </p:nvSpPr>
        <p:spPr>
          <a:xfrm>
            <a:off x="1412060" y="145621"/>
            <a:ext cx="6319879" cy="704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VN" dirty="0">
                <a:solidFill>
                  <a:schemeClr val="tx2"/>
                </a:solidFill>
              </a:rPr>
              <a:t>Giới thiệu tổng quan về đồ án</a:t>
            </a:r>
          </a:p>
        </p:txBody>
      </p:sp>
      <p:sp>
        <p:nvSpPr>
          <p:cNvPr id="8" name="TextBox 7">
            <a:extLst>
              <a:ext uri="{FF2B5EF4-FFF2-40B4-BE49-F238E27FC236}">
                <a16:creationId xmlns:a16="http://schemas.microsoft.com/office/drawing/2014/main" id="{D141CB33-DE8A-DA97-3FDD-C5B3A89AA8E5}"/>
              </a:ext>
            </a:extLst>
          </p:cNvPr>
          <p:cNvSpPr txBox="1"/>
          <p:nvPr/>
        </p:nvSpPr>
        <p:spPr>
          <a:xfrm>
            <a:off x="1112654" y="928288"/>
            <a:ext cx="3054744" cy="2893100"/>
          </a:xfrm>
          <a:prstGeom prst="rect">
            <a:avLst/>
          </a:prstGeom>
          <a:noFill/>
        </p:spPr>
        <p:txBody>
          <a:bodyPr wrap="square" rtlCol="0">
            <a:spAutoFit/>
          </a:bodyPr>
          <a:lstStyle/>
          <a:p>
            <a:pPr algn="just"/>
            <a:r>
              <a:rPr lang="vi-VN" dirty="0">
                <a:solidFill>
                  <a:srgbClr val="D1D5DB"/>
                </a:solidFill>
                <a:effectLst/>
                <a:latin typeface="+mn-lt"/>
              </a:rPr>
              <a:t>Dự án có mục tiêu chính là xây dựng một nền tảng trực tuyến đầy đủ chức năng cho người yêu thích điện ảnh. Điều này bao gồm việc tạo trang web đa phương tiện chuyên về xem phim trực tuyến với giao diện người dùng thân thiện, quản lý danh sách phim đa dạng, và chức năng tìm kiếm thuận tiện. Nền tảng cũng hỗ trợ xem phim mượt mà, tích hợp hệ thống đánh giá và phản hồi, cũng như tính năng chia sẻ thông tin với mạng xã hội.</a:t>
            </a:r>
            <a:endParaRPr lang="en-VN" dirty="0">
              <a:latin typeface="+mn-lt"/>
            </a:endParaRPr>
          </a:p>
        </p:txBody>
      </p:sp>
      <p:pic>
        <p:nvPicPr>
          <p:cNvPr id="1026" name="Picture 2" descr="A screenshot of a video game&#10;&#10;Description automatically generated">
            <a:extLst>
              <a:ext uri="{FF2B5EF4-FFF2-40B4-BE49-F238E27FC236}">
                <a16:creationId xmlns:a16="http://schemas.microsoft.com/office/drawing/2014/main" id="{671AFDC6-2292-4DA0-7C6F-6B8A8911E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471" y="929436"/>
            <a:ext cx="3932728" cy="389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54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6BCC514-CF1C-AB8D-FE9F-A984571476A9}"/>
              </a:ext>
            </a:extLst>
          </p:cNvPr>
          <p:cNvSpPr txBox="1">
            <a:spLocks/>
          </p:cNvSpPr>
          <p:nvPr/>
        </p:nvSpPr>
        <p:spPr>
          <a:xfrm>
            <a:off x="1412060" y="145621"/>
            <a:ext cx="6319879" cy="704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VN" dirty="0">
                <a:solidFill>
                  <a:schemeClr val="tx2"/>
                </a:solidFill>
              </a:rPr>
              <a:t>Giới thiệu tổng quan về đồ án</a:t>
            </a:r>
          </a:p>
        </p:txBody>
      </p:sp>
      <p:sp>
        <p:nvSpPr>
          <p:cNvPr id="8" name="TextBox 7">
            <a:extLst>
              <a:ext uri="{FF2B5EF4-FFF2-40B4-BE49-F238E27FC236}">
                <a16:creationId xmlns:a16="http://schemas.microsoft.com/office/drawing/2014/main" id="{D141CB33-DE8A-DA97-3FDD-C5B3A89AA8E5}"/>
              </a:ext>
            </a:extLst>
          </p:cNvPr>
          <p:cNvSpPr txBox="1"/>
          <p:nvPr/>
        </p:nvSpPr>
        <p:spPr>
          <a:xfrm>
            <a:off x="861801" y="929436"/>
            <a:ext cx="3309642" cy="3539430"/>
          </a:xfrm>
          <a:prstGeom prst="rect">
            <a:avLst/>
          </a:prstGeom>
          <a:noFill/>
        </p:spPr>
        <p:txBody>
          <a:bodyPr wrap="square" rtlCol="0">
            <a:spAutoFit/>
          </a:bodyPr>
          <a:lstStyle/>
          <a:p>
            <a:pPr algn="just"/>
            <a:r>
              <a:rPr lang="vi-VN" dirty="0">
                <a:solidFill>
                  <a:srgbClr val="D1D5DB"/>
                </a:solidFill>
                <a:effectLst/>
                <a:latin typeface="+mn-lt"/>
              </a:rPr>
              <a:t>Phạm vi của dự án bao gồm chức năng tìm kiếm, xem phim online, đánh giá, tạo danh sách phim yêu thích và chia sẻ trên mạng xã hội. Giao diện người dùng được thiết kế hấp dẫn và thân thiện, nội dung bao gồm phim chiếu rạp, truyền hình, tài liệu, hoạt hình, vv. Dự án cũng quản lý thông tin thành viên, bảo mật thông tin cá nhân và tối ưu hóa cho thiết bị di động. Kết nối với các dịch vụ phụ trợ và xây dựng cộng đồng người dùng để tạo sự tương tác và gắn kết trong cộng đồng yêu phim. Bảo mật thông tin cá nhân cũng là ưu tiên để đảm bảo an toàn và ngăn chặn các hành vi không đúng quy định.</a:t>
            </a:r>
            <a:endParaRPr lang="en-VN" dirty="0">
              <a:latin typeface="+mn-lt"/>
            </a:endParaRPr>
          </a:p>
        </p:txBody>
      </p:sp>
      <p:pic>
        <p:nvPicPr>
          <p:cNvPr id="1026" name="Picture 2" descr="A screenshot of a video game&#10;&#10;Description automatically generated">
            <a:extLst>
              <a:ext uri="{FF2B5EF4-FFF2-40B4-BE49-F238E27FC236}">
                <a16:creationId xmlns:a16="http://schemas.microsoft.com/office/drawing/2014/main" id="{671AFDC6-2292-4DA0-7C6F-6B8A8911E6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471" y="929436"/>
            <a:ext cx="3932728" cy="3893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903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79" name="Google Shape;179;p40"/>
          <p:cNvSpPr txBox="1">
            <a:spLocks noGrp="1"/>
          </p:cNvSpPr>
          <p:nvPr>
            <p:ph type="title"/>
          </p:nvPr>
        </p:nvSpPr>
        <p:spPr>
          <a:xfrm>
            <a:off x="3538500" y="2615575"/>
            <a:ext cx="2067000" cy="72388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Người</a:t>
            </a:r>
            <a:r>
              <a:rPr lang="en" dirty="0"/>
              <a:t> d</a:t>
            </a:r>
            <a:r>
              <a:rPr lang="en-US" dirty="0"/>
              <a:t>u</a:t>
            </a:r>
            <a:r>
              <a:rPr lang="en" dirty="0"/>
              <a:t>ng (user)</a:t>
            </a:r>
            <a:endParaRPr dirty="0"/>
          </a:p>
        </p:txBody>
      </p:sp>
      <p:sp>
        <p:nvSpPr>
          <p:cNvPr id="181" name="Google Shape;181;p40"/>
          <p:cNvSpPr txBox="1">
            <a:spLocks noGrp="1"/>
          </p:cNvSpPr>
          <p:nvPr>
            <p:ph type="title" idx="2"/>
          </p:nvPr>
        </p:nvSpPr>
        <p:spPr>
          <a:xfrm>
            <a:off x="6028550" y="2791064"/>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Q</a:t>
            </a:r>
            <a:r>
              <a:rPr lang="en" dirty="0" err="1"/>
              <a:t>uản</a:t>
            </a:r>
            <a:r>
              <a:rPr lang="en" dirty="0"/>
              <a:t> </a:t>
            </a:r>
            <a:r>
              <a:rPr lang="en" dirty="0" err="1"/>
              <a:t>trị</a:t>
            </a:r>
            <a:r>
              <a:rPr lang="en" dirty="0"/>
              <a:t> </a:t>
            </a:r>
            <a:r>
              <a:rPr lang="en" dirty="0" err="1"/>
              <a:t>viên</a:t>
            </a:r>
            <a:br>
              <a:rPr lang="en" dirty="0"/>
            </a:br>
            <a:r>
              <a:rPr lang="en" dirty="0"/>
              <a:t>(admin)</a:t>
            </a:r>
            <a:endParaRPr dirty="0"/>
          </a:p>
        </p:txBody>
      </p:sp>
      <p:sp>
        <p:nvSpPr>
          <p:cNvPr id="183" name="Google Shape;183;p40"/>
          <p:cNvSpPr txBox="1">
            <a:spLocks noGrp="1"/>
          </p:cNvSpPr>
          <p:nvPr>
            <p:ph type="title" idx="4"/>
          </p:nvPr>
        </p:nvSpPr>
        <p:spPr>
          <a:xfrm>
            <a:off x="1048447" y="2791064"/>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Khách</a:t>
            </a:r>
            <a:r>
              <a:rPr lang="en" dirty="0"/>
              <a:t> </a:t>
            </a:r>
            <a:br>
              <a:rPr lang="en" dirty="0"/>
            </a:br>
            <a:r>
              <a:rPr lang="en" dirty="0"/>
              <a:t>(guest)</a:t>
            </a:r>
            <a:endParaRPr dirty="0"/>
          </a:p>
        </p:txBody>
      </p:sp>
      <p:sp>
        <p:nvSpPr>
          <p:cNvPr id="185" name="Google Shape;185;p40"/>
          <p:cNvSpPr txBox="1">
            <a:spLocks noGrp="1"/>
          </p:cNvSpPr>
          <p:nvPr>
            <p:ph type="title" idx="7"/>
          </p:nvPr>
        </p:nvSpPr>
        <p:spPr>
          <a:xfrm>
            <a:off x="353850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86" name="Google Shape;186;p40"/>
          <p:cNvSpPr txBox="1">
            <a:spLocks noGrp="1"/>
          </p:cNvSpPr>
          <p:nvPr>
            <p:ph type="title" idx="8"/>
          </p:nvPr>
        </p:nvSpPr>
        <p:spPr>
          <a:xfrm>
            <a:off x="6028550" y="177070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cxnSp>
        <p:nvCxnSpPr>
          <p:cNvPr id="187" name="Google Shape;187;p40"/>
          <p:cNvCxnSpPr/>
          <p:nvPr/>
        </p:nvCxnSpPr>
        <p:spPr>
          <a:xfrm>
            <a:off x="18833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254616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0475" y="177988"/>
            <a:ext cx="5735700" cy="582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a:t>
            </a:r>
            <a:r>
              <a:rPr lang="en" dirty="0" err="1"/>
              <a:t>diện</a:t>
            </a:r>
            <a:r>
              <a:rPr lang="en" dirty="0"/>
              <a:t> </a:t>
            </a:r>
            <a:r>
              <a:rPr lang="en" dirty="0" err="1"/>
              <a:t>người</a:t>
            </a:r>
            <a:r>
              <a:rPr lang="en" dirty="0"/>
              <a:t> </a:t>
            </a:r>
            <a:r>
              <a:rPr lang="en" dirty="0" err="1"/>
              <a:t>dùng</a:t>
            </a:r>
            <a:endParaRPr dirty="0"/>
          </a:p>
        </p:txBody>
      </p:sp>
      <p:sp>
        <p:nvSpPr>
          <p:cNvPr id="171" name="Google Shape;171;p39"/>
          <p:cNvSpPr txBox="1">
            <a:spLocks noGrp="1"/>
          </p:cNvSpPr>
          <p:nvPr>
            <p:ph type="body" idx="1"/>
          </p:nvPr>
        </p:nvSpPr>
        <p:spPr>
          <a:xfrm>
            <a:off x="760475" y="814964"/>
            <a:ext cx="7172100" cy="1076389"/>
          </a:xfrm>
          <a:prstGeom prst="rect">
            <a:avLst/>
          </a:prstGeom>
        </p:spPr>
        <p:txBody>
          <a:bodyPr spcFirstLastPara="1" wrap="square" lIns="91425" tIns="91425" rIns="91425" bIns="91425" anchor="t" anchorCtr="0">
            <a:noAutofit/>
          </a:bodyPr>
          <a:lstStyle/>
          <a:p>
            <a:pPr marL="155575" indent="0" algn="l">
              <a:buNone/>
            </a:pPr>
            <a:r>
              <a:rPr lang="vi-VN" sz="1400" b="1" i="0" dirty="0">
                <a:solidFill>
                  <a:srgbClr val="D1D5DB"/>
                </a:solidFill>
                <a:effectLst/>
                <a:latin typeface="Söhne"/>
              </a:rPr>
              <a:t>SQL SERVER:</a:t>
            </a:r>
            <a:endParaRPr lang="vi-VN" sz="1400" dirty="0">
              <a:solidFill>
                <a:srgbClr val="D1D5DB"/>
              </a:solidFill>
              <a:latin typeface="Söhne"/>
            </a:endParaRPr>
          </a:p>
          <a:p>
            <a:r>
              <a:rPr lang="vi-VN" sz="1400" b="0" i="0" dirty="0">
                <a:solidFill>
                  <a:srgbClr val="D1D5DB"/>
                </a:solidFill>
                <a:effectLst/>
                <a:latin typeface="Söhne"/>
              </a:rPr>
              <a:t>Lưu trữ thông tin về phim, người dùng, lịch sử xem phim và dữ liệu khác.</a:t>
            </a:r>
          </a:p>
          <a:p>
            <a:pPr marL="155575" indent="0" algn="l">
              <a:buNone/>
            </a:pPr>
            <a:r>
              <a:rPr lang="vi-VN" sz="1400" b="1" i="0" dirty="0">
                <a:solidFill>
                  <a:srgbClr val="D1D5DB"/>
                </a:solidFill>
                <a:effectLst/>
                <a:latin typeface="Söhne"/>
              </a:rPr>
              <a:t>Hibernate:</a:t>
            </a:r>
            <a:endParaRPr lang="vi-VN" sz="1400" dirty="0">
              <a:solidFill>
                <a:srgbClr val="D1D5DB"/>
              </a:solidFill>
              <a:latin typeface="Söhne"/>
            </a:endParaRPr>
          </a:p>
          <a:p>
            <a:r>
              <a:rPr lang="vi-VN" sz="1400" b="0" i="0" dirty="0">
                <a:solidFill>
                  <a:srgbClr val="D1D5DB"/>
                </a:solidFill>
                <a:effectLst/>
                <a:latin typeface="Söhne"/>
              </a:rPr>
              <a:t>Tương tác với cơ sở dữ liệu, giảm sự phụ thuộc vào SQL và cung cấp một lớp đối tượng.</a:t>
            </a:r>
          </a:p>
        </p:txBody>
      </p:sp>
      <p:cxnSp>
        <p:nvCxnSpPr>
          <p:cNvPr id="172" name="Google Shape;172;p39"/>
          <p:cNvCxnSpPr/>
          <p:nvPr/>
        </p:nvCxnSpPr>
        <p:spPr>
          <a:xfrm>
            <a:off x="865325" y="70400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170" name="Picture 2">
            <a:extLst>
              <a:ext uri="{FF2B5EF4-FFF2-40B4-BE49-F238E27FC236}">
                <a16:creationId xmlns:a16="http://schemas.microsoft.com/office/drawing/2014/main" id="{889855D0-E1FA-0470-3F88-3C70A34A4761}"/>
              </a:ext>
            </a:extLst>
          </p:cNvPr>
          <p:cNvPicPr>
            <a:picLocks noChangeAspect="1" noChangeArrowheads="1"/>
          </p:cNvPicPr>
          <p:nvPr/>
        </p:nvPicPr>
        <p:blipFill>
          <a:blip r:embed="rId3"/>
          <a:srcRect/>
          <a:stretch/>
        </p:blipFill>
        <p:spPr bwMode="auto">
          <a:xfrm>
            <a:off x="703242" y="2013898"/>
            <a:ext cx="39624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87BCC642-6B1B-629A-ECEC-A26AF69A69CC}"/>
              </a:ext>
            </a:extLst>
          </p:cNvPr>
          <p:cNvPicPr>
            <a:picLocks noChangeAspect="1" noChangeArrowheads="1"/>
          </p:cNvPicPr>
          <p:nvPr/>
        </p:nvPicPr>
        <p:blipFill>
          <a:blip r:embed="rId4"/>
          <a:srcRect/>
          <a:stretch/>
        </p:blipFill>
        <p:spPr bwMode="auto">
          <a:xfrm>
            <a:off x="4971575" y="2013898"/>
            <a:ext cx="328699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032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760475" y="177988"/>
            <a:ext cx="5735700" cy="5826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Giao </a:t>
            </a:r>
            <a:r>
              <a:rPr lang="en" dirty="0" err="1"/>
              <a:t>diện</a:t>
            </a:r>
            <a:r>
              <a:rPr lang="en" dirty="0"/>
              <a:t> </a:t>
            </a:r>
            <a:r>
              <a:rPr lang="en" dirty="0" err="1"/>
              <a:t>người</a:t>
            </a:r>
            <a:r>
              <a:rPr lang="en" dirty="0"/>
              <a:t> </a:t>
            </a:r>
            <a:r>
              <a:rPr lang="en" dirty="0" err="1"/>
              <a:t>dùng</a:t>
            </a:r>
            <a:endParaRPr dirty="0"/>
          </a:p>
        </p:txBody>
      </p:sp>
      <p:sp>
        <p:nvSpPr>
          <p:cNvPr id="171" name="Google Shape;171;p39"/>
          <p:cNvSpPr txBox="1">
            <a:spLocks noGrp="1"/>
          </p:cNvSpPr>
          <p:nvPr>
            <p:ph type="body" idx="1"/>
          </p:nvPr>
        </p:nvSpPr>
        <p:spPr>
          <a:xfrm>
            <a:off x="760475" y="760644"/>
            <a:ext cx="7172100" cy="2106260"/>
          </a:xfrm>
          <a:prstGeom prst="rect">
            <a:avLst/>
          </a:prstGeom>
        </p:spPr>
        <p:txBody>
          <a:bodyPr spcFirstLastPara="1" wrap="square" lIns="91425" tIns="91425" rIns="91425" bIns="91425" anchor="t" anchorCtr="0">
            <a:noAutofit/>
          </a:bodyPr>
          <a:lstStyle/>
          <a:p>
            <a:pPr marL="155575" indent="0" algn="l">
              <a:buNone/>
            </a:pPr>
            <a:r>
              <a:rPr lang="vi-VN" sz="1400" b="1" i="0" dirty="0">
                <a:solidFill>
                  <a:srgbClr val="D1D5DB"/>
                </a:solidFill>
                <a:effectLst/>
                <a:latin typeface="Söhne"/>
              </a:rPr>
              <a:t>Spring Framework:</a:t>
            </a:r>
            <a:endParaRPr lang="vi-VN" sz="1400" dirty="0">
              <a:solidFill>
                <a:srgbClr val="D1D5DB"/>
              </a:solidFill>
              <a:latin typeface="Söhne"/>
            </a:endParaRPr>
          </a:p>
          <a:p>
            <a:r>
              <a:rPr lang="vi-VN" sz="1400" b="0" i="0" dirty="0">
                <a:solidFill>
                  <a:srgbClr val="D1D5DB"/>
                </a:solidFill>
                <a:effectLst/>
                <a:latin typeface="Söhne"/>
              </a:rPr>
              <a:t>Framework phổ biến, giúp xây dựng ứng dụng Java hiệu quả và linh hoạt.</a:t>
            </a:r>
          </a:p>
          <a:p>
            <a:pPr marL="155575" indent="0" algn="l">
              <a:buNone/>
            </a:pPr>
            <a:r>
              <a:rPr lang="vi-VN" sz="1400" b="1" i="0" dirty="0">
                <a:solidFill>
                  <a:srgbClr val="D1D5DB"/>
                </a:solidFill>
                <a:effectLst/>
                <a:latin typeface="Söhne"/>
              </a:rPr>
              <a:t>JPA (Java Persistence API):</a:t>
            </a:r>
            <a:endParaRPr lang="vi-VN" sz="1400" dirty="0">
              <a:solidFill>
                <a:srgbClr val="D1D5DB"/>
              </a:solidFill>
              <a:latin typeface="Söhne"/>
            </a:endParaRPr>
          </a:p>
          <a:p>
            <a:r>
              <a:rPr lang="vi-VN" sz="1400" b="0" i="0" dirty="0">
                <a:solidFill>
                  <a:srgbClr val="D1D5DB"/>
                </a:solidFill>
                <a:effectLst/>
                <a:latin typeface="Söhne"/>
              </a:rPr>
              <a:t>Quản lý liên kết giữa đối tượng Java và cơ sở dữ liệu quan hệ.</a:t>
            </a:r>
          </a:p>
          <a:p>
            <a:pPr marL="155575" indent="0" algn="l">
              <a:buNone/>
            </a:pPr>
            <a:r>
              <a:rPr lang="vi-VN" sz="1400" b="1" i="0" dirty="0">
                <a:solidFill>
                  <a:srgbClr val="D1D5DB"/>
                </a:solidFill>
                <a:effectLst/>
                <a:latin typeface="Söhne"/>
              </a:rPr>
              <a:t>Hibernate:</a:t>
            </a:r>
            <a:endParaRPr lang="vi-VN" sz="1400" dirty="0">
              <a:solidFill>
                <a:srgbClr val="D1D5DB"/>
              </a:solidFill>
              <a:latin typeface="Söhne"/>
            </a:endParaRPr>
          </a:p>
          <a:p>
            <a:r>
              <a:rPr lang="vi-VN" sz="1400" b="0" i="0" dirty="0">
                <a:solidFill>
                  <a:srgbClr val="D1D5DB"/>
                </a:solidFill>
                <a:effectLst/>
                <a:latin typeface="Söhne"/>
              </a:rPr>
              <a:t>Framework ORM giúp ánh xạ đối tượng Java với bảng trong cơ sở dữ liệu.</a:t>
            </a:r>
          </a:p>
          <a:p>
            <a:pPr marL="155575" indent="0" algn="l">
              <a:buNone/>
            </a:pPr>
            <a:r>
              <a:rPr lang="vi-VN" sz="1400" b="1" i="0" dirty="0">
                <a:solidFill>
                  <a:srgbClr val="D1D5DB"/>
                </a:solidFill>
                <a:effectLst/>
                <a:latin typeface="Söhne"/>
              </a:rPr>
              <a:t>Ngrok:</a:t>
            </a:r>
            <a:endParaRPr lang="vi-VN" sz="1400" dirty="0">
              <a:solidFill>
                <a:srgbClr val="D1D5DB"/>
              </a:solidFill>
              <a:latin typeface="Söhne"/>
            </a:endParaRPr>
          </a:p>
          <a:p>
            <a:r>
              <a:rPr lang="vi-VN" sz="1400" b="0" i="0" dirty="0">
                <a:solidFill>
                  <a:srgbClr val="D1D5DB"/>
                </a:solidFill>
                <a:effectLst/>
                <a:latin typeface="Söhne"/>
              </a:rPr>
              <a:t>Công cụ tạo đường hầm an toàn từ máy tính đến ứng dụng web cục bộ, hữu ích khi chia sẻ ứng dụng đang phát triển mà không cần triển khai trên máy chủ thực tế.</a:t>
            </a:r>
          </a:p>
        </p:txBody>
      </p:sp>
      <p:cxnSp>
        <p:nvCxnSpPr>
          <p:cNvPr id="172" name="Google Shape;172;p39"/>
          <p:cNvCxnSpPr/>
          <p:nvPr/>
        </p:nvCxnSpPr>
        <p:spPr>
          <a:xfrm>
            <a:off x="865325" y="70400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218" name="Picture 2" descr="6 Awesome Reasons to Use ngrok When Testing Webhooks | Twilio">
            <a:extLst>
              <a:ext uri="{FF2B5EF4-FFF2-40B4-BE49-F238E27FC236}">
                <a16:creationId xmlns:a16="http://schemas.microsoft.com/office/drawing/2014/main" id="{A0C2C174-F156-6697-9D84-A6479673A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37" y="2866904"/>
            <a:ext cx="4938175" cy="204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984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6D36-C54D-8B5C-CD48-8541241A9017}"/>
              </a:ext>
            </a:extLst>
          </p:cNvPr>
          <p:cNvSpPr>
            <a:spLocks noGrp="1"/>
          </p:cNvSpPr>
          <p:nvPr>
            <p:ph type="title"/>
          </p:nvPr>
        </p:nvSpPr>
        <p:spPr>
          <a:xfrm>
            <a:off x="461070" y="242724"/>
            <a:ext cx="5826442" cy="598848"/>
          </a:xfrm>
        </p:spPr>
        <p:txBody>
          <a:bodyPr/>
          <a:lstStyle/>
          <a:p>
            <a:r>
              <a:rPr lang="vi-VN" b="1" i="0" dirty="0">
                <a:solidFill>
                  <a:schemeClr val="tx2"/>
                </a:solidFill>
                <a:effectLst/>
                <a:latin typeface=""/>
              </a:rPr>
              <a:t>Thiết Kế Cơ Sở Dữ Liệu Sơ Đồ ERD</a:t>
            </a:r>
            <a:endParaRPr lang="en-VN" dirty="0">
              <a:solidFill>
                <a:schemeClr val="tx2"/>
              </a:solidFill>
              <a:latin typeface=""/>
            </a:endParaRPr>
          </a:p>
        </p:txBody>
      </p:sp>
      <p:pic>
        <p:nvPicPr>
          <p:cNvPr id="10242" name="Picture 2">
            <a:extLst>
              <a:ext uri="{FF2B5EF4-FFF2-40B4-BE49-F238E27FC236}">
                <a16:creationId xmlns:a16="http://schemas.microsoft.com/office/drawing/2014/main" id="{5172695A-BBA2-8813-4077-7E2F12960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766" y="841572"/>
            <a:ext cx="7294468" cy="391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3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6D36-C54D-8B5C-CD48-8541241A9017}"/>
              </a:ext>
            </a:extLst>
          </p:cNvPr>
          <p:cNvSpPr>
            <a:spLocks noGrp="1"/>
          </p:cNvSpPr>
          <p:nvPr>
            <p:ph type="title"/>
          </p:nvPr>
        </p:nvSpPr>
        <p:spPr>
          <a:xfrm>
            <a:off x="461070" y="242724"/>
            <a:ext cx="5826442" cy="598848"/>
          </a:xfrm>
        </p:spPr>
        <p:txBody>
          <a:bodyPr/>
          <a:lstStyle/>
          <a:p>
            <a:r>
              <a:rPr lang="en-US" b="1" i="0" dirty="0">
                <a:solidFill>
                  <a:schemeClr val="tx2"/>
                </a:solidFill>
                <a:effectLst/>
                <a:latin typeface=""/>
              </a:rPr>
              <a:t>Database Diagram</a:t>
            </a:r>
            <a:endParaRPr lang="en-VN" dirty="0">
              <a:solidFill>
                <a:schemeClr val="tx2"/>
              </a:solidFill>
              <a:latin typeface=""/>
            </a:endParaRPr>
          </a:p>
        </p:txBody>
      </p:sp>
      <p:pic>
        <p:nvPicPr>
          <p:cNvPr id="12290" name="Picture 2" descr="A computer screen shot of a computer&#10;&#10;Description automatically generated">
            <a:extLst>
              <a:ext uri="{FF2B5EF4-FFF2-40B4-BE49-F238E27FC236}">
                <a16:creationId xmlns:a16="http://schemas.microsoft.com/office/drawing/2014/main" id="{4BEE2533-3F0B-CE72-2A1D-AF618BE11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630" y="759781"/>
            <a:ext cx="5956740" cy="429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193081"/>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1167</Words>
  <Application>Microsoft Office PowerPoint</Application>
  <PresentationFormat>On-screen Show (16:9)</PresentationFormat>
  <Paragraphs>58</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Montserrat ExtraLight</vt:lpstr>
      <vt:lpstr>Arial</vt:lpstr>
      <vt:lpstr>Montserrat ExtraBold</vt:lpstr>
      <vt:lpstr>Montserrat</vt:lpstr>
      <vt:lpstr>Söhne</vt:lpstr>
      <vt:lpstr>Futuristic Background by Slidesgo</vt:lpstr>
      <vt:lpstr>Báo cáo đồ án</vt:lpstr>
      <vt:lpstr>Thành viên nhóm</vt:lpstr>
      <vt:lpstr>PowerPoint Presentation</vt:lpstr>
      <vt:lpstr>PowerPoint Presentation</vt:lpstr>
      <vt:lpstr>01</vt:lpstr>
      <vt:lpstr>Giao diện người dùng</vt:lpstr>
      <vt:lpstr>Giao diện người dùng</vt:lpstr>
      <vt:lpstr>Thiết Kế Cơ Sở Dữ Liệu Sơ Đồ ERD</vt:lpstr>
      <vt:lpstr>Database Diagram</vt:lpstr>
      <vt:lpstr>Use-Case</vt:lpstr>
      <vt:lpstr>Thiết kế giao diện người dùng</vt:lpstr>
      <vt:lpstr>PowerPoint Presentation</vt:lpstr>
      <vt:lpstr>PowerPoint Presentation</vt:lpstr>
      <vt:lpstr>PowerPoint Presentation</vt:lpstr>
      <vt:lpstr>PowerPoint Presentation</vt:lpstr>
      <vt:lpstr>Chức năng  hệ thống</vt:lpstr>
      <vt:lpstr>Chức năng cơ bản cho người dùng</vt:lpstr>
      <vt:lpstr>Chức năng cơ bản cho Admin</vt:lpstr>
      <vt:lpstr>Kết quả đạt được</vt:lpstr>
      <vt:lpstr>Giao Diện Thân Thiện và Responsive: Thiết kế giao diện để làm cho việc tìm kiếm và trải nghiệm xem phim trở nên dễ dàng và thú vị. Đảm bảo rằng giao diện là responsive để người dùng có thể truy cập từ mọi thiết bị một cách thuận lợi.  Hệ Thống Tìm Kiếm Thông Minh: Xây dựng hệ thống tìm kiếm thông minh giúp người xem nhanh chóng định vị phim theo sở thích cá nhân, tăng trải nghiệm người dùng. Đề Xuất Nội Dung Dựa Trên Lịch Sử Xem: Tích hợp tính năng đề xuất nội dung mới dựa trên lịch sử xem, giúp tạo thêm sự hứng thú và đa dạng cho người xem.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cp:lastModifiedBy>Tan Khang Nguyen</cp:lastModifiedBy>
  <cp:revision>6</cp:revision>
  <dcterms:modified xsi:type="dcterms:W3CDTF">2023-12-08T01:52:44Z</dcterms:modified>
</cp:coreProperties>
</file>